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4"/>
    <p:sldId id="257" r:id="rId55"/>
    <p:sldId id="258" r:id="rId56"/>
    <p:sldId id="259" r:id="rId57"/>
    <p:sldId id="260" r:id="rId58"/>
    <p:sldId id="261" r:id="rId59"/>
    <p:sldId id="262" r:id="rId60"/>
    <p:sldId id="263" r:id="rId61"/>
    <p:sldId id="264" r:id="rId62"/>
    <p:sldId id="265" r:id="rId63"/>
    <p:sldId id="266" r:id="rId64"/>
    <p:sldId id="267" r:id="rId6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roxima Nova" charset="1" panose="02000506030000020004"/>
      <p:regular r:id="rId10"/>
    </p:embeddedFont>
    <p:embeddedFont>
      <p:font typeface="Proxima Nova Bold" charset="1" panose="02000506030000020004"/>
      <p:regular r:id="rId11"/>
    </p:embeddedFont>
    <p:embeddedFont>
      <p:font typeface="Proxima Nova Italics" charset="1" panose="02000506030000020004"/>
      <p:regular r:id="rId12"/>
    </p:embeddedFont>
    <p:embeddedFont>
      <p:font typeface="Proxima Nova Bold Italics" charset="1" panose="02000506030000020004"/>
      <p:regular r:id="rId13"/>
    </p:embeddedFont>
    <p:embeddedFont>
      <p:font typeface="Proxima Nova Light" charset="1" panose="02000506030000020004"/>
      <p:regular r:id="rId14"/>
    </p:embeddedFont>
    <p:embeddedFont>
      <p:font typeface="Proxima Nova Light Italics" charset="1" panose="02000506030000020004"/>
      <p:regular r:id="rId15"/>
    </p:embeddedFont>
    <p:embeddedFont>
      <p:font typeface="Proxima Nova Heavy" charset="1" panose="02000506030000020004"/>
      <p:regular r:id="rId16"/>
    </p:embeddedFont>
    <p:embeddedFont>
      <p:font typeface="Proxima Nova Heavy Italics" charset="1" panose="02000506030000020004"/>
      <p:regular r:id="rId17"/>
    </p:embeddedFont>
    <p:embeddedFont>
      <p:font typeface="Barlow" charset="1" panose="00000500000000000000"/>
      <p:regular r:id="rId18"/>
    </p:embeddedFont>
    <p:embeddedFont>
      <p:font typeface="Barlow Bold" charset="1" panose="00000800000000000000"/>
      <p:regular r:id="rId19"/>
    </p:embeddedFont>
    <p:embeddedFont>
      <p:font typeface="Barlow Italics" charset="1" panose="00000500000000000000"/>
      <p:regular r:id="rId20"/>
    </p:embeddedFont>
    <p:embeddedFont>
      <p:font typeface="Barlow Bold Italics" charset="1" panose="00000800000000000000"/>
      <p:regular r:id="rId21"/>
    </p:embeddedFont>
    <p:embeddedFont>
      <p:font typeface="Barlow Thin" charset="1" panose="00000300000000000000"/>
      <p:regular r:id="rId22"/>
    </p:embeddedFont>
    <p:embeddedFont>
      <p:font typeface="Barlow Thin Italics" charset="1" panose="00000300000000000000"/>
      <p:regular r:id="rId23"/>
    </p:embeddedFont>
    <p:embeddedFont>
      <p:font typeface="Barlow Extra-Light" charset="1" panose="00000300000000000000"/>
      <p:regular r:id="rId24"/>
    </p:embeddedFont>
    <p:embeddedFont>
      <p:font typeface="Barlow Extra-Light Italics" charset="1" panose="00000300000000000000"/>
      <p:regular r:id="rId25"/>
    </p:embeddedFont>
    <p:embeddedFont>
      <p:font typeface="Barlow Light" charset="1" panose="00000400000000000000"/>
      <p:regular r:id="rId26"/>
    </p:embeddedFont>
    <p:embeddedFont>
      <p:font typeface="Barlow Light Italics" charset="1" panose="00000400000000000000"/>
      <p:regular r:id="rId27"/>
    </p:embeddedFont>
    <p:embeddedFont>
      <p:font typeface="Barlow Medium" charset="1" panose="00000600000000000000"/>
      <p:regular r:id="rId28"/>
    </p:embeddedFont>
    <p:embeddedFont>
      <p:font typeface="Barlow Medium Italics" charset="1" panose="00000600000000000000"/>
      <p:regular r:id="rId29"/>
    </p:embeddedFont>
    <p:embeddedFont>
      <p:font typeface="Barlow Semi-Bold" charset="1" panose="00000700000000000000"/>
      <p:regular r:id="rId30"/>
    </p:embeddedFont>
    <p:embeddedFont>
      <p:font typeface="Barlow Semi-Bold Italics" charset="1" panose="00000700000000000000"/>
      <p:regular r:id="rId31"/>
    </p:embeddedFont>
    <p:embeddedFont>
      <p:font typeface="Barlow Ultra-Bold" charset="1" panose="00000900000000000000"/>
      <p:regular r:id="rId32"/>
    </p:embeddedFont>
    <p:embeddedFont>
      <p:font typeface="Barlow Ultra-Bold Italics" charset="1" panose="00000900000000000000"/>
      <p:regular r:id="rId33"/>
    </p:embeddedFont>
    <p:embeddedFont>
      <p:font typeface="Barlow Heavy" charset="1" panose="00000A00000000000000"/>
      <p:regular r:id="rId34"/>
    </p:embeddedFont>
    <p:embeddedFont>
      <p:font typeface="Barlow Heavy Italics" charset="1" panose="00000A00000000000000"/>
      <p:regular r:id="rId35"/>
    </p:embeddedFont>
    <p:embeddedFont>
      <p:font typeface="Montserrat" charset="1" panose="00000500000000000000"/>
      <p:regular r:id="rId36"/>
    </p:embeddedFont>
    <p:embeddedFont>
      <p:font typeface="Montserrat Bold" charset="1" panose="00000800000000000000"/>
      <p:regular r:id="rId37"/>
    </p:embeddedFont>
    <p:embeddedFont>
      <p:font typeface="Montserrat Italics" charset="1" panose="00000500000000000000"/>
      <p:regular r:id="rId38"/>
    </p:embeddedFont>
    <p:embeddedFont>
      <p:font typeface="Montserrat Bold Italics" charset="1" panose="00000800000000000000"/>
      <p:regular r:id="rId39"/>
    </p:embeddedFont>
    <p:embeddedFont>
      <p:font typeface="Montserrat Thin" charset="1" panose="00000300000000000000"/>
      <p:regular r:id="rId40"/>
    </p:embeddedFont>
    <p:embeddedFont>
      <p:font typeface="Montserrat Thin Italics" charset="1" panose="00000300000000000000"/>
      <p:regular r:id="rId41"/>
    </p:embeddedFont>
    <p:embeddedFont>
      <p:font typeface="Montserrat Extra-Light" charset="1" panose="00000300000000000000"/>
      <p:regular r:id="rId42"/>
    </p:embeddedFont>
    <p:embeddedFont>
      <p:font typeface="Montserrat Extra-Light Italics" charset="1" panose="00000300000000000000"/>
      <p:regular r:id="rId43"/>
    </p:embeddedFont>
    <p:embeddedFont>
      <p:font typeface="Montserrat Light" charset="1" panose="00000400000000000000"/>
      <p:regular r:id="rId44"/>
    </p:embeddedFont>
    <p:embeddedFont>
      <p:font typeface="Montserrat Light Italics" charset="1" panose="00000400000000000000"/>
      <p:regular r:id="rId45"/>
    </p:embeddedFont>
    <p:embeddedFont>
      <p:font typeface="Montserrat Medium" charset="1" panose="00000600000000000000"/>
      <p:regular r:id="rId46"/>
    </p:embeddedFont>
    <p:embeddedFont>
      <p:font typeface="Montserrat Medium Italics" charset="1" panose="00000600000000000000"/>
      <p:regular r:id="rId47"/>
    </p:embeddedFont>
    <p:embeddedFont>
      <p:font typeface="Montserrat Semi-Bold" charset="1" panose="00000700000000000000"/>
      <p:regular r:id="rId48"/>
    </p:embeddedFont>
    <p:embeddedFont>
      <p:font typeface="Montserrat Semi-Bold Italics" charset="1" panose="00000700000000000000"/>
      <p:regular r:id="rId49"/>
    </p:embeddedFont>
    <p:embeddedFont>
      <p:font typeface="Montserrat Ultra-Bold" charset="1" panose="00000900000000000000"/>
      <p:regular r:id="rId50"/>
    </p:embeddedFont>
    <p:embeddedFont>
      <p:font typeface="Montserrat Ultra-Bold Italics" charset="1" panose="00000900000000000000"/>
      <p:regular r:id="rId51"/>
    </p:embeddedFont>
    <p:embeddedFont>
      <p:font typeface="Montserrat Heavy" charset="1" panose="00000A00000000000000"/>
      <p:regular r:id="rId52"/>
    </p:embeddedFont>
    <p:embeddedFont>
      <p:font typeface="Montserrat Heavy Italics" charset="1" panose="00000A00000000000000"/>
      <p:regular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slides/slide1.xml" Type="http://schemas.openxmlformats.org/officeDocument/2006/relationships/slide"/><Relationship Id="rId55" Target="slides/slide2.xml" Type="http://schemas.openxmlformats.org/officeDocument/2006/relationships/slide"/><Relationship Id="rId56" Target="slides/slide3.xml" Type="http://schemas.openxmlformats.org/officeDocument/2006/relationships/slide"/><Relationship Id="rId57" Target="slides/slide4.xml" Type="http://schemas.openxmlformats.org/officeDocument/2006/relationships/slide"/><Relationship Id="rId58" Target="slides/slide5.xml" Type="http://schemas.openxmlformats.org/officeDocument/2006/relationships/slide"/><Relationship Id="rId59" Target="slides/slide6.xml" Type="http://schemas.openxmlformats.org/officeDocument/2006/relationships/slide"/><Relationship Id="rId6" Target="fonts/font6.fntdata" Type="http://schemas.openxmlformats.org/officeDocument/2006/relationships/font"/><Relationship Id="rId60" Target="slides/slide7.xml" Type="http://schemas.openxmlformats.org/officeDocument/2006/relationships/slide"/><Relationship Id="rId61" Target="slides/slide8.xml" Type="http://schemas.openxmlformats.org/officeDocument/2006/relationships/slide"/><Relationship Id="rId62" Target="slides/slide9.xml" Type="http://schemas.openxmlformats.org/officeDocument/2006/relationships/slide"/><Relationship Id="rId63" Target="slides/slide10.xml" Type="http://schemas.openxmlformats.org/officeDocument/2006/relationships/slide"/><Relationship Id="rId64" Target="slides/slide11.xml" Type="http://schemas.openxmlformats.org/officeDocument/2006/relationships/slide"/><Relationship Id="rId65" Target="slides/slide12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96" t="-3396" r="-3396" b="-3396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4174629" y="7295763"/>
            <a:ext cx="0" cy="1299364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026887" y="1519190"/>
            <a:ext cx="12234226" cy="773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40"/>
              </a:lnSpc>
            </a:pPr>
            <a:r>
              <a:rPr lang="en-US" sz="5400" u="sng">
                <a:solidFill>
                  <a:srgbClr val="FFFFFF"/>
                </a:solidFill>
                <a:latin typeface="Montserrat Bold"/>
              </a:rPr>
              <a:t>CSE424 (PATTERN RECOGNITION)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98979" y="3527419"/>
            <a:ext cx="8690042" cy="209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99"/>
              </a:lnSpc>
            </a:pPr>
            <a:r>
              <a:rPr lang="en-US" sz="8099">
                <a:solidFill>
                  <a:srgbClr val="FFDE59"/>
                </a:solidFill>
                <a:latin typeface="Barlow Ultra-Bold"/>
              </a:rPr>
              <a:t>RESEARCH PAPER PRESENTATION - 2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14235" y="7516185"/>
            <a:ext cx="9459530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9"/>
              </a:lnSpc>
            </a:pPr>
            <a:r>
              <a:rPr lang="en-US" sz="3099" spc="464">
                <a:solidFill>
                  <a:srgbClr val="FFDE59"/>
                </a:solidFill>
                <a:latin typeface="Montserrat Bold"/>
              </a:rPr>
              <a:t>PRESENTED BY: FAIYAZ BIN YOUSUF</a:t>
            </a:r>
          </a:p>
          <a:p>
            <a:pPr algn="ctr">
              <a:lnSpc>
                <a:spcPts val="3409"/>
              </a:lnSpc>
            </a:pPr>
            <a:r>
              <a:rPr lang="en-US" sz="3099" spc="464">
                <a:solidFill>
                  <a:srgbClr val="FFDE59"/>
                </a:solidFill>
                <a:latin typeface="Montserrat Bold"/>
              </a:rPr>
              <a:t>ID: 22101845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4113371" y="7295763"/>
            <a:ext cx="0" cy="1299364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97142" y="4741333"/>
            <a:ext cx="7300383" cy="5545667"/>
            <a:chOff x="0" y="0"/>
            <a:chExt cx="9733844" cy="73942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34" t="0" r="634" b="0"/>
            <a:stretch>
              <a:fillRect/>
            </a:stretch>
          </p:blipFill>
          <p:spPr>
            <a:xfrm flipH="false" flipV="false">
              <a:off x="0" y="0"/>
              <a:ext cx="9733844" cy="73942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997142" y="0"/>
            <a:ext cx="7300383" cy="4572000"/>
            <a:chOff x="0" y="0"/>
            <a:chExt cx="9733844" cy="609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3072" r="0" b="3072"/>
            <a:stretch>
              <a:fillRect/>
            </a:stretch>
          </p:blipFill>
          <p:spPr>
            <a:xfrm flipH="false" flipV="false">
              <a:off x="0" y="0"/>
              <a:ext cx="9733844" cy="6096000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10997142" y="4741333"/>
            <a:ext cx="2571750" cy="2429933"/>
          </a:xfrm>
          <a:prstGeom prst="rect">
            <a:avLst/>
          </a:prstGeom>
          <a:solidFill>
            <a:srgbClr val="F1C203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91476" y="3047045"/>
            <a:ext cx="9302314" cy="2609534"/>
            <a:chOff x="0" y="0"/>
            <a:chExt cx="4272091" cy="11984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272091" cy="1198430"/>
            </a:xfrm>
            <a:custGeom>
              <a:avLst/>
              <a:gdLst/>
              <a:ahLst/>
              <a:cxnLst/>
              <a:rect r="r" b="b" t="t" l="l"/>
              <a:pathLst>
                <a:path h="1198430" w="4272091">
                  <a:moveTo>
                    <a:pt x="4147631" y="1198430"/>
                  </a:moveTo>
                  <a:lnTo>
                    <a:pt x="124460" y="1198430"/>
                  </a:lnTo>
                  <a:cubicBezTo>
                    <a:pt x="55880" y="1198430"/>
                    <a:pt x="0" y="1142550"/>
                    <a:pt x="0" y="107397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147631" y="0"/>
                  </a:lnTo>
                  <a:cubicBezTo>
                    <a:pt x="4216211" y="0"/>
                    <a:pt x="4272091" y="55880"/>
                    <a:pt x="4272091" y="124460"/>
                  </a:cubicBezTo>
                  <a:lnTo>
                    <a:pt x="4272091" y="1073970"/>
                  </a:lnTo>
                  <a:cubicBezTo>
                    <a:pt x="4272091" y="1142550"/>
                    <a:pt x="4216211" y="1198430"/>
                    <a:pt x="4147631" y="11984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85289" y="6256020"/>
            <a:ext cx="9302314" cy="2609534"/>
            <a:chOff x="0" y="0"/>
            <a:chExt cx="4272091" cy="11984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272091" cy="1198430"/>
            </a:xfrm>
            <a:custGeom>
              <a:avLst/>
              <a:gdLst/>
              <a:ahLst/>
              <a:cxnLst/>
              <a:rect r="r" b="b" t="t" l="l"/>
              <a:pathLst>
                <a:path h="1198430" w="4272091">
                  <a:moveTo>
                    <a:pt x="4147631" y="1198430"/>
                  </a:moveTo>
                  <a:lnTo>
                    <a:pt x="124460" y="1198430"/>
                  </a:lnTo>
                  <a:cubicBezTo>
                    <a:pt x="55880" y="1198430"/>
                    <a:pt x="0" y="1142550"/>
                    <a:pt x="0" y="107397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147631" y="0"/>
                  </a:lnTo>
                  <a:cubicBezTo>
                    <a:pt x="4216211" y="0"/>
                    <a:pt x="4272091" y="55880"/>
                    <a:pt x="4272091" y="124460"/>
                  </a:cubicBezTo>
                  <a:lnTo>
                    <a:pt x="4272091" y="1073970"/>
                  </a:lnTo>
                  <a:cubicBezTo>
                    <a:pt x="4272091" y="1142550"/>
                    <a:pt x="4216211" y="1198430"/>
                    <a:pt x="4147631" y="11984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12825" y="1695505"/>
            <a:ext cx="3737124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2. Limitations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03848" y="3309875"/>
            <a:ext cx="4792309" cy="389843"/>
            <a:chOff x="0" y="0"/>
            <a:chExt cx="6389745" cy="519791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436036" y="-9525"/>
              <a:ext cx="4953708" cy="529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229"/>
                </a:lnSpc>
              </a:pPr>
              <a:r>
                <a:rPr lang="en-US" sz="2604">
                  <a:solidFill>
                    <a:srgbClr val="000000"/>
                  </a:solidFill>
                  <a:latin typeface="Montserrat Bold"/>
                </a:rPr>
                <a:t>Dataset Limitation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1190884" cy="529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29"/>
                </a:lnSpc>
              </a:pPr>
              <a:r>
                <a:rPr lang="en-US" sz="2604">
                  <a:solidFill>
                    <a:srgbClr val="F1C203"/>
                  </a:solidFill>
                  <a:latin typeface="Montserrat Bold"/>
                </a:rPr>
                <a:t>01.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44133" y="3765774"/>
            <a:ext cx="8797001" cy="1592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0"/>
              </a:lnSpc>
            </a:pPr>
            <a:r>
              <a:rPr lang="en-US" sz="2278">
                <a:solidFill>
                  <a:srgbClr val="000000"/>
                </a:solidFill>
                <a:latin typeface="Montserrat"/>
              </a:rPr>
              <a:t>The study acknowledges the data imbalance in the DAIC-WOZ dataset, addressed through random sampling and segmentation which could impact the model's generalization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7946" y="6995033"/>
            <a:ext cx="8703187" cy="118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0"/>
              </a:lnSpc>
            </a:pPr>
            <a:r>
              <a:rPr lang="en-US" sz="2278">
                <a:solidFill>
                  <a:srgbClr val="000000"/>
                </a:solidFill>
                <a:latin typeface="Montserrat"/>
              </a:rPr>
              <a:t>The study also recognizes limitations in capturing all nuances of depression through audio data, suggesting improvements in data collection. 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49762" y="6538515"/>
            <a:ext cx="6838093" cy="389843"/>
            <a:chOff x="0" y="0"/>
            <a:chExt cx="9117457" cy="51979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2049065" y="-9525"/>
              <a:ext cx="7068392" cy="529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9"/>
                </a:lnSpc>
              </a:pPr>
              <a:r>
                <a:rPr lang="en-US" sz="2604">
                  <a:solidFill>
                    <a:srgbClr val="000000"/>
                  </a:solidFill>
                  <a:latin typeface="Montserrat Bold"/>
                </a:rPr>
                <a:t>Feature Extraction Challenges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9525"/>
              <a:ext cx="1699259" cy="529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229"/>
                </a:lnSpc>
              </a:pPr>
              <a:r>
                <a:rPr lang="en-US" sz="2604">
                  <a:solidFill>
                    <a:srgbClr val="F1C203"/>
                  </a:solidFill>
                  <a:latin typeface="Montserrat Bold"/>
                </a:rPr>
                <a:t>02.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97142" y="3591540"/>
            <a:ext cx="7300383" cy="6695460"/>
            <a:chOff x="0" y="0"/>
            <a:chExt cx="9733844" cy="892728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27355" b="0"/>
            <a:stretch>
              <a:fillRect/>
            </a:stretch>
          </p:blipFill>
          <p:spPr>
            <a:xfrm flipH="false" flipV="false">
              <a:off x="0" y="0"/>
              <a:ext cx="9733844" cy="892728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-796775" y="7200900"/>
            <a:ext cx="3650950" cy="4114800"/>
          </a:xfrm>
          <a:custGeom>
            <a:avLst/>
            <a:gdLst/>
            <a:ahLst/>
            <a:cxnLst/>
            <a:rect r="r" b="b" t="t" l="l"/>
            <a:pathLst>
              <a:path h="4114800" w="3650950">
                <a:moveTo>
                  <a:pt x="0" y="0"/>
                </a:moveTo>
                <a:lnTo>
                  <a:pt x="3650950" y="0"/>
                </a:lnTo>
                <a:lnTo>
                  <a:pt x="3650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6834" y="3095884"/>
            <a:ext cx="8449591" cy="3367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9455" indent="-414727" lvl="1">
              <a:lnSpc>
                <a:spcPts val="5378"/>
              </a:lnSpc>
              <a:buFont typeface="Arial"/>
              <a:buChar char="•"/>
            </a:pPr>
            <a:r>
              <a:rPr lang="en-US" sz="3841">
                <a:solidFill>
                  <a:srgbClr val="FFFFFF"/>
                </a:solidFill>
                <a:latin typeface="Montserrat"/>
              </a:rPr>
              <a:t>Real-Wo</a:t>
            </a:r>
            <a:r>
              <a:rPr lang="en-US" sz="3841">
                <a:solidFill>
                  <a:srgbClr val="FFFFFF"/>
                </a:solidFill>
                <a:latin typeface="Montserrat"/>
              </a:rPr>
              <a:t>rld Application</a:t>
            </a:r>
          </a:p>
          <a:p>
            <a:pPr marL="829455" indent="-414727" lvl="1">
              <a:lnSpc>
                <a:spcPts val="5378"/>
              </a:lnSpc>
              <a:buFont typeface="Arial"/>
              <a:buChar char="•"/>
            </a:pPr>
            <a:r>
              <a:rPr lang="en-US" sz="3841">
                <a:solidFill>
                  <a:srgbClr val="FFFFFF"/>
                </a:solidFill>
                <a:latin typeface="Montserrat"/>
              </a:rPr>
              <a:t>Future Research Avenues</a:t>
            </a:r>
          </a:p>
          <a:p>
            <a:pPr marL="829455" indent="-414727" lvl="1">
              <a:lnSpc>
                <a:spcPts val="5378"/>
              </a:lnSpc>
              <a:buFont typeface="Arial"/>
              <a:buChar char="•"/>
            </a:pPr>
            <a:r>
              <a:rPr lang="en-US" sz="3841">
                <a:solidFill>
                  <a:srgbClr val="FFFFFF"/>
                </a:solidFill>
                <a:latin typeface="Montserrat"/>
              </a:rPr>
              <a:t>Clinical Implementation</a:t>
            </a:r>
          </a:p>
          <a:p>
            <a:pPr marL="829455" indent="-414727" lvl="1">
              <a:lnSpc>
                <a:spcPts val="5378"/>
              </a:lnSpc>
              <a:buFont typeface="Arial"/>
              <a:buChar char="•"/>
            </a:pPr>
            <a:r>
              <a:rPr lang="en-US" sz="3841">
                <a:solidFill>
                  <a:srgbClr val="FFFFFF"/>
                </a:solidFill>
                <a:latin typeface="Montserrat"/>
              </a:rPr>
              <a:t>Global Mental Health Impact</a:t>
            </a:r>
          </a:p>
          <a:p>
            <a:pPr marL="829455" indent="-414727" lvl="1">
              <a:lnSpc>
                <a:spcPts val="5378"/>
              </a:lnSpc>
              <a:buFont typeface="Arial"/>
              <a:buChar char="•"/>
            </a:pPr>
            <a:r>
              <a:rPr lang="en-US" sz="3841">
                <a:solidFill>
                  <a:srgbClr val="FFFFFF"/>
                </a:solidFill>
                <a:latin typeface="Montserrat"/>
              </a:rPr>
              <a:t>Technological Advancements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12825" y="1695505"/>
            <a:ext cx="3737124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3. Synthesis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5" t="0" r="-335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5030450" y="6923617"/>
            <a:ext cx="3257550" cy="3363383"/>
          </a:xfrm>
          <a:prstGeom prst="rect">
            <a:avLst/>
          </a:prstGeom>
          <a:solidFill>
            <a:srgbClr val="F1C203"/>
          </a:solidFill>
        </p:spPr>
      </p:sp>
      <p:sp>
        <p:nvSpPr>
          <p:cNvPr name="Freeform 4" id="4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7091" y="4183293"/>
            <a:ext cx="8853818" cy="186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829"/>
              </a:lnSpc>
            </a:pPr>
            <a:r>
              <a:rPr lang="en-US" sz="11959">
                <a:solidFill>
                  <a:srgbClr val="FFFFFF"/>
                </a:solidFill>
                <a:latin typeface="Barlow Ultra-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08913" y="10011"/>
            <a:ext cx="3907367" cy="6053667"/>
            <a:chOff x="0" y="0"/>
            <a:chExt cx="5209822" cy="80715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0881" t="0" r="10881" b="0"/>
            <a:stretch>
              <a:fillRect/>
            </a:stretch>
          </p:blipFill>
          <p:spPr>
            <a:xfrm flipH="false" flipV="false">
              <a:off x="0" y="0"/>
              <a:ext cx="5209822" cy="807155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3887468" y="3704167"/>
            <a:ext cx="5262033" cy="6582833"/>
            <a:chOff x="0" y="0"/>
            <a:chExt cx="7016044" cy="87771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23371" t="0" r="23371" b="0"/>
            <a:stretch>
              <a:fillRect/>
            </a:stretch>
          </p:blipFill>
          <p:spPr>
            <a:xfrm flipH="false" flipV="false">
              <a:off x="0" y="0"/>
              <a:ext cx="7016044" cy="8777111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13599495" y="0"/>
            <a:ext cx="4432300" cy="3522133"/>
          </a:xfrm>
          <a:prstGeom prst="rect">
            <a:avLst/>
          </a:prstGeom>
          <a:solidFill>
            <a:srgbClr val="F1C203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0" y="7469819"/>
            <a:ext cx="2774451" cy="2788393"/>
          </a:xfrm>
          <a:custGeom>
            <a:avLst/>
            <a:gdLst/>
            <a:ahLst/>
            <a:cxnLst/>
            <a:rect r="r" b="b" t="t" l="l"/>
            <a:pathLst>
              <a:path h="2788393" w="2774451">
                <a:moveTo>
                  <a:pt x="0" y="0"/>
                </a:moveTo>
                <a:lnTo>
                  <a:pt x="2774451" y="0"/>
                </a:lnTo>
                <a:lnTo>
                  <a:pt x="2774451" y="2788393"/>
                </a:lnTo>
                <a:lnTo>
                  <a:pt x="0" y="27883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864938"/>
            <a:ext cx="6150454" cy="701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45"/>
              </a:lnSpc>
            </a:pPr>
            <a:r>
              <a:rPr lang="en-US" sz="4472">
                <a:solidFill>
                  <a:srgbClr val="FFFFFF"/>
                </a:solidFill>
                <a:latin typeface="Barlow Ultra-Bold"/>
              </a:rPr>
              <a:t>TABLE OF CONTENTS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8916" y="2804243"/>
            <a:ext cx="3582349" cy="5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95" indent="-442598" lvl="1">
              <a:lnSpc>
                <a:spcPts val="4182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Montserrat Bold"/>
              </a:rPr>
              <a:t>Summary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44865" y="3685706"/>
            <a:ext cx="2921918" cy="469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8"/>
              </a:lnSpc>
            </a:pPr>
            <a:r>
              <a:rPr lang="en-US" sz="3469">
                <a:solidFill>
                  <a:srgbClr val="FFFFFF"/>
                </a:solidFill>
                <a:latin typeface="Montserrat"/>
              </a:rPr>
              <a:t>1.1 Motivation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865" y="4374611"/>
            <a:ext cx="3582551" cy="469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8"/>
              </a:lnSpc>
            </a:pPr>
            <a:r>
              <a:rPr lang="en-US" sz="3469">
                <a:solidFill>
                  <a:srgbClr val="FFFFFF"/>
                </a:solidFill>
                <a:latin typeface="Montserrat"/>
              </a:rPr>
              <a:t>1.2 Contribution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4865" y="5058145"/>
            <a:ext cx="3582551" cy="469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8"/>
              </a:lnSpc>
            </a:pPr>
            <a:r>
              <a:rPr lang="en-US" sz="3469">
                <a:solidFill>
                  <a:srgbClr val="FFFFFF"/>
                </a:solidFill>
                <a:latin typeface="Montserrat"/>
              </a:rPr>
              <a:t>1.3 Methodology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44865" y="5737526"/>
            <a:ext cx="3150592" cy="469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8"/>
              </a:lnSpc>
            </a:pPr>
            <a:r>
              <a:rPr lang="en-US" sz="3469">
                <a:solidFill>
                  <a:srgbClr val="FFFFFF"/>
                </a:solidFill>
                <a:latin typeface="Montserrat"/>
              </a:rPr>
              <a:t>1.4 Conclusion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8916" y="6566467"/>
            <a:ext cx="4034552" cy="5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95" indent="-442598" lvl="1">
              <a:lnSpc>
                <a:spcPts val="4182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Montserrat Bold"/>
              </a:rPr>
              <a:t>Limitations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8916" y="7469819"/>
            <a:ext cx="4034552" cy="54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95" indent="-442598" lvl="1">
              <a:lnSpc>
                <a:spcPts val="4182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Montserrat Bold"/>
              </a:rPr>
              <a:t>Synthesis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31693" y="3524497"/>
            <a:ext cx="3427413" cy="6053667"/>
            <a:chOff x="0" y="0"/>
            <a:chExt cx="4569883" cy="807155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563" t="0" r="59205" b="0"/>
            <a:stretch>
              <a:fillRect/>
            </a:stretch>
          </p:blipFill>
          <p:spPr>
            <a:xfrm flipH="false" flipV="false">
              <a:off x="0" y="0"/>
              <a:ext cx="4569883" cy="8071556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070085" y="4741333"/>
            <a:ext cx="3553883" cy="5545667"/>
            <a:chOff x="0" y="0"/>
            <a:chExt cx="4738511" cy="739422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46206" t="0" r="29762" b="0"/>
            <a:stretch>
              <a:fillRect/>
            </a:stretch>
          </p:blipFill>
          <p:spPr>
            <a:xfrm flipH="false" flipV="false">
              <a:off x="0" y="0"/>
              <a:ext cx="4738511" cy="7394222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5070085" y="0"/>
            <a:ext cx="3217915" cy="4572000"/>
            <a:chOff x="0" y="0"/>
            <a:chExt cx="4290554" cy="609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33395" t="0" r="40210" b="0"/>
            <a:stretch>
              <a:fillRect/>
            </a:stretch>
          </p:blipFill>
          <p:spPr>
            <a:xfrm flipH="false" flipV="false">
              <a:off x="0" y="0"/>
              <a:ext cx="4290554" cy="6096000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0">
            <a:off x="-796775" y="7200900"/>
            <a:ext cx="3650950" cy="4114800"/>
          </a:xfrm>
          <a:custGeom>
            <a:avLst/>
            <a:gdLst/>
            <a:ahLst/>
            <a:cxnLst/>
            <a:rect r="r" b="b" t="t" l="l"/>
            <a:pathLst>
              <a:path h="4114800" w="3650950">
                <a:moveTo>
                  <a:pt x="0" y="0"/>
                </a:moveTo>
                <a:lnTo>
                  <a:pt x="3650950" y="0"/>
                </a:lnTo>
                <a:lnTo>
                  <a:pt x="3650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 rot="0">
            <a:off x="12805833" y="1579033"/>
            <a:ext cx="1765300" cy="1744133"/>
          </a:xfrm>
          <a:prstGeom prst="rect">
            <a:avLst/>
          </a:prstGeom>
          <a:solidFill>
            <a:srgbClr val="F1C203"/>
          </a:solidFill>
        </p:spPr>
      </p:sp>
      <p:sp>
        <p:nvSpPr>
          <p:cNvPr name="Freeform 10" id="10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2498169"/>
            <a:ext cx="3459745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Proxima Nova Bold"/>
              </a:rPr>
              <a:t>Paper Information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759077"/>
            <a:ext cx="8532556" cy="692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5"/>
              </a:lnSpc>
            </a:pPr>
            <a:r>
              <a:rPr lang="en-US" sz="4399">
                <a:solidFill>
                  <a:srgbClr val="FFFFFF"/>
                </a:solidFill>
                <a:latin typeface="Barlow Ultra-Bold"/>
              </a:rPr>
              <a:t>A BRIEF SUMMARY OF THE PAPER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128725"/>
            <a:ext cx="3459745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ontserrat Bold"/>
              </a:rPr>
              <a:t>TITLE: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5594" y="3600531"/>
            <a:ext cx="9151599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Montserrat Bold"/>
              </a:rPr>
              <a:t>Hybrid CNN-SVM classifier for efficient depression detection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535911"/>
            <a:ext cx="3459745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Montserrat Bold"/>
              </a:rPr>
              <a:t>AUTHORS: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4908656"/>
            <a:ext cx="751975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 Bold"/>
              </a:rPr>
              <a:t>Afef Saidi, Slim Ben Othman, Slim Ben Saoud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262986"/>
            <a:ext cx="3459745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Proxima Nova Bold"/>
              </a:rPr>
              <a:t>Summary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6556" y="6028162"/>
            <a:ext cx="10239494" cy="351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 Bold"/>
              </a:rPr>
              <a:t>The paper introduces a hybrid CNN-SVM model for automated depression detection using audio with accuracy (68%).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 Bold"/>
              </a:rPr>
              <a:t>Spectrograms, derived through the Short-Time Fourier Transform, serve as input, allowing CNN to extract acoustic features automatically.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 Bold"/>
              </a:rPr>
              <a:t>Support Vector Machines (SVM) then classify the features, creating a system for distinguishing between depressed and non-depressed speech.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Montserrat Bold"/>
              </a:rPr>
              <a:t>The proposed model holds promise for practical applications in mental health, offering an efficient and accurate tool for early depression detection.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6350" y="-1609725"/>
            <a:ext cx="3650950" cy="4114800"/>
          </a:xfrm>
          <a:custGeom>
            <a:avLst/>
            <a:gdLst/>
            <a:ahLst/>
            <a:cxnLst/>
            <a:rect r="r" b="b" t="t" l="l"/>
            <a:pathLst>
              <a:path h="4114800" w="3650950">
                <a:moveTo>
                  <a:pt x="0" y="0"/>
                </a:moveTo>
                <a:lnTo>
                  <a:pt x="3650950" y="0"/>
                </a:lnTo>
                <a:lnTo>
                  <a:pt x="3650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04449" y="6292056"/>
            <a:ext cx="16254851" cy="2966244"/>
            <a:chOff x="0" y="0"/>
            <a:chExt cx="21673134" cy="395499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36003" r="0" b="31840"/>
            <a:stretch>
              <a:fillRect/>
            </a:stretch>
          </p:blipFill>
          <p:spPr>
            <a:xfrm flipH="false" flipV="false">
              <a:off x="0" y="0"/>
              <a:ext cx="21673134" cy="3954992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5594" y="4051210"/>
            <a:ext cx="4024578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Globally, approximately 300 million people suffer from depression, as reported by the World Health Organization (WHO)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15197" y="4077880"/>
            <a:ext cx="3956092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The prevalence of depression continues to rise annually, emphasizing the critical need for automated and accessible detection systems.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5594" y="3030994"/>
            <a:ext cx="4024578" cy="86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1"/>
              </a:lnSpc>
            </a:pPr>
            <a:r>
              <a:rPr lang="en-US" sz="2799">
                <a:solidFill>
                  <a:srgbClr val="FFCF00"/>
                </a:solidFill>
                <a:latin typeface="Montserrat Bold"/>
              </a:rPr>
              <a:t>Rising global depression rates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44963" y="3030994"/>
            <a:ext cx="6598075" cy="86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1"/>
              </a:lnSpc>
            </a:pPr>
            <a:r>
              <a:rPr lang="en-US" sz="2799">
                <a:solidFill>
                  <a:srgbClr val="FFCF00"/>
                </a:solidFill>
                <a:latin typeface="Montserrat Bold"/>
              </a:rPr>
              <a:t>Costly, Complex and Underutilised Traditional Diagnostic Methods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2825" y="1852659"/>
            <a:ext cx="3717017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1.1 Motivation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15197" y="3030994"/>
            <a:ext cx="3956092" cy="86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1"/>
              </a:lnSpc>
            </a:pPr>
            <a:r>
              <a:rPr lang="en-US" sz="2799">
                <a:solidFill>
                  <a:srgbClr val="FFCF00"/>
                </a:solidFill>
                <a:latin typeface="Montserrat Bold"/>
              </a:rPr>
              <a:t>Lack of Automated Systems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844963" y="4051210"/>
            <a:ext cx="6038129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Traditional depression diagnostic methods, relying on clinical interviews, face significant challenges, contributing to an estimated 4.4% of the world's population being affected by depression.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97142" y="4741333"/>
            <a:ext cx="7300383" cy="5545667"/>
            <a:chOff x="0" y="0"/>
            <a:chExt cx="9733844" cy="73942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83" t="0" r="9410" b="0"/>
            <a:stretch>
              <a:fillRect/>
            </a:stretch>
          </p:blipFill>
          <p:spPr>
            <a:xfrm flipH="false" flipV="false">
              <a:off x="0" y="0"/>
              <a:ext cx="9733844" cy="73942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997142" y="0"/>
            <a:ext cx="7300383" cy="4572000"/>
            <a:chOff x="0" y="0"/>
            <a:chExt cx="9733844" cy="609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6089" t="0" r="6089" b="0"/>
            <a:stretch>
              <a:fillRect/>
            </a:stretch>
          </p:blipFill>
          <p:spPr>
            <a:xfrm flipH="false" flipV="false">
              <a:off x="0" y="0"/>
              <a:ext cx="9733844" cy="6096000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10997142" y="7857067"/>
            <a:ext cx="2571750" cy="2429933"/>
          </a:xfrm>
          <a:prstGeom prst="rect">
            <a:avLst/>
          </a:prstGeom>
          <a:solidFill>
            <a:srgbClr val="F1C203"/>
          </a:solidFill>
        </p:spPr>
      </p:sp>
      <p:sp>
        <p:nvSpPr>
          <p:cNvPr name="Freeform 7" id="7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12825" y="1713738"/>
            <a:ext cx="5960912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1.2 Contributions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2825" y="2825944"/>
            <a:ext cx="8078406" cy="5595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</a:rPr>
              <a:t>Introduces a hybrid CNN-SVM model for automated depression detection.</a:t>
            </a:r>
          </a:p>
          <a:p>
            <a:pPr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</a:rPr>
              <a:t>CNN extracts vital features from speech spectrograms automatically.</a:t>
            </a:r>
          </a:p>
          <a:p>
            <a:pPr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</a:rPr>
              <a:t>SVM improves classification, achieving 68% accuracy.</a:t>
            </a:r>
          </a:p>
          <a:p>
            <a:pPr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</a:rPr>
              <a:t>Outperforms previous audio-based approaches.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6775" y="7200900"/>
            <a:ext cx="3650950" cy="4114800"/>
          </a:xfrm>
          <a:custGeom>
            <a:avLst/>
            <a:gdLst/>
            <a:ahLst/>
            <a:cxnLst/>
            <a:rect r="r" b="b" t="t" l="l"/>
            <a:pathLst>
              <a:path h="4114800" w="3650950">
                <a:moveTo>
                  <a:pt x="0" y="0"/>
                </a:moveTo>
                <a:lnTo>
                  <a:pt x="3650950" y="0"/>
                </a:lnTo>
                <a:lnTo>
                  <a:pt x="3650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706141"/>
            <a:ext cx="8488443" cy="2266140"/>
          </a:xfrm>
          <a:custGeom>
            <a:avLst/>
            <a:gdLst/>
            <a:ahLst/>
            <a:cxnLst/>
            <a:rect r="r" b="b" t="t" l="l"/>
            <a:pathLst>
              <a:path h="2266140" w="8488443">
                <a:moveTo>
                  <a:pt x="0" y="0"/>
                </a:moveTo>
                <a:lnTo>
                  <a:pt x="8488443" y="0"/>
                </a:lnTo>
                <a:lnTo>
                  <a:pt x="8488443" y="2266140"/>
                </a:lnTo>
                <a:lnTo>
                  <a:pt x="0" y="22661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1667" t="-54752" r="-6024" b="-2407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70168" y="4420442"/>
            <a:ext cx="7636107" cy="3677367"/>
          </a:xfrm>
          <a:custGeom>
            <a:avLst/>
            <a:gdLst/>
            <a:ahLst/>
            <a:cxnLst/>
            <a:rect r="r" b="b" t="t" l="l"/>
            <a:pathLst>
              <a:path h="3677367" w="7636107">
                <a:moveTo>
                  <a:pt x="0" y="0"/>
                </a:moveTo>
                <a:lnTo>
                  <a:pt x="7636107" y="0"/>
                </a:lnTo>
                <a:lnTo>
                  <a:pt x="7636107" y="3677367"/>
                </a:lnTo>
                <a:lnTo>
                  <a:pt x="0" y="36773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99961" t="-114344" r="-8681" b="-2935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12825" y="1677566"/>
            <a:ext cx="5960912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1.3 Methodology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9292" y="2938475"/>
            <a:ext cx="7232348" cy="3962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0904" indent="-435452" lvl="1">
              <a:lnSpc>
                <a:spcPts val="8067"/>
              </a:lnSpc>
              <a:buFont typeface="Arial"/>
              <a:buChar char="•"/>
            </a:pPr>
            <a:r>
              <a:rPr lang="en-US" sz="4033">
                <a:solidFill>
                  <a:srgbClr val="FFCF00"/>
                </a:solidFill>
                <a:latin typeface="Montserrat Bold"/>
              </a:rPr>
              <a:t>Data Collection</a:t>
            </a:r>
          </a:p>
          <a:p>
            <a:pPr marL="870904" indent="-435452" lvl="1">
              <a:lnSpc>
                <a:spcPts val="8067"/>
              </a:lnSpc>
              <a:buFont typeface="Arial"/>
              <a:buChar char="•"/>
            </a:pPr>
            <a:r>
              <a:rPr lang="en-US" sz="4033">
                <a:solidFill>
                  <a:srgbClr val="FFCF00"/>
                </a:solidFill>
                <a:latin typeface="Montserrat Bold"/>
              </a:rPr>
              <a:t>Preprocessing</a:t>
            </a:r>
          </a:p>
          <a:p>
            <a:pPr marL="870904" indent="-435452" lvl="1">
              <a:lnSpc>
                <a:spcPts val="8067"/>
              </a:lnSpc>
              <a:buFont typeface="Arial"/>
              <a:buChar char="•"/>
            </a:pPr>
            <a:r>
              <a:rPr lang="en-US" sz="4033">
                <a:solidFill>
                  <a:srgbClr val="FFCF00"/>
                </a:solidFill>
                <a:latin typeface="Montserrat Bold"/>
              </a:rPr>
              <a:t>Feature Extraction and Classification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04660" y="1350534"/>
            <a:ext cx="4986942" cy="3016130"/>
            <a:chOff x="0" y="0"/>
            <a:chExt cx="6649257" cy="402150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6649257" cy="2280164"/>
              <a:chOff x="0" y="0"/>
              <a:chExt cx="3494777" cy="119843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3494777" cy="1198430"/>
              </a:xfrm>
              <a:custGeom>
                <a:avLst/>
                <a:gdLst/>
                <a:ahLst/>
                <a:cxnLst/>
                <a:rect r="r" b="b" t="t" l="l"/>
                <a:pathLst>
                  <a:path h="1198430" w="3494777">
                    <a:moveTo>
                      <a:pt x="3370317" y="1198430"/>
                    </a:moveTo>
                    <a:lnTo>
                      <a:pt x="124460" y="1198430"/>
                    </a:lnTo>
                    <a:cubicBezTo>
                      <a:pt x="55880" y="1198430"/>
                      <a:pt x="0" y="1142550"/>
                      <a:pt x="0" y="107397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370317" y="0"/>
                    </a:lnTo>
                    <a:cubicBezTo>
                      <a:pt x="3438897" y="0"/>
                      <a:pt x="3494777" y="55880"/>
                      <a:pt x="3494777" y="124460"/>
                    </a:cubicBezTo>
                    <a:lnTo>
                      <a:pt x="3494777" y="1073970"/>
                    </a:lnTo>
                    <a:cubicBezTo>
                      <a:pt x="3494777" y="1142550"/>
                      <a:pt x="3438897" y="1198430"/>
                      <a:pt x="3370317" y="119843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163040" y="1767035"/>
              <a:ext cx="6323177" cy="1385239"/>
              <a:chOff x="0" y="0"/>
              <a:chExt cx="3323393" cy="728067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323393" cy="728067"/>
              </a:xfrm>
              <a:custGeom>
                <a:avLst/>
                <a:gdLst/>
                <a:ahLst/>
                <a:cxnLst/>
                <a:rect r="r" b="b" t="t" l="l"/>
                <a:pathLst>
                  <a:path h="728067" w="3323393">
                    <a:moveTo>
                      <a:pt x="3198933" y="728067"/>
                    </a:moveTo>
                    <a:lnTo>
                      <a:pt x="124460" y="728067"/>
                    </a:lnTo>
                    <a:cubicBezTo>
                      <a:pt x="55880" y="728067"/>
                      <a:pt x="0" y="672187"/>
                      <a:pt x="0" y="60360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198933" y="0"/>
                    </a:lnTo>
                    <a:cubicBezTo>
                      <a:pt x="3267513" y="0"/>
                      <a:pt x="3323393" y="55880"/>
                      <a:pt x="3323393" y="124460"/>
                    </a:cubicBezTo>
                    <a:lnTo>
                      <a:pt x="3323393" y="603607"/>
                    </a:lnTo>
                    <a:cubicBezTo>
                      <a:pt x="3323393" y="672187"/>
                      <a:pt x="3267513" y="728067"/>
                      <a:pt x="3198933" y="728067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0" y="897802"/>
              <a:ext cx="6649257" cy="3123705"/>
            </a:xfrm>
            <a:custGeom>
              <a:avLst/>
              <a:gdLst/>
              <a:ahLst/>
              <a:cxnLst/>
              <a:rect r="r" b="b" t="t" l="l"/>
              <a:pathLst>
                <a:path h="3123705" w="6649257">
                  <a:moveTo>
                    <a:pt x="0" y="0"/>
                  </a:moveTo>
                  <a:lnTo>
                    <a:pt x="6649257" y="0"/>
                  </a:lnTo>
                  <a:lnTo>
                    <a:pt x="6649257" y="3123705"/>
                  </a:lnTo>
                  <a:lnTo>
                    <a:pt x="0" y="31237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9250" t="-33239" r="-930" b="-22633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982067" y="473268"/>
              <a:ext cx="2685122" cy="3501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16"/>
                </a:lnSpc>
              </a:pPr>
              <a:r>
                <a:rPr lang="en-US" sz="1706">
                  <a:solidFill>
                    <a:srgbClr val="000000"/>
                  </a:solidFill>
                  <a:latin typeface="Montserrat Bold"/>
                </a:rPr>
                <a:t>CNN Architecture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895114" y="799196"/>
            <a:ext cx="3582920" cy="4023374"/>
            <a:chOff x="0" y="0"/>
            <a:chExt cx="4777227" cy="536449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4777227" cy="2351086"/>
              <a:chOff x="0" y="0"/>
              <a:chExt cx="2435117" cy="119843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2435117" cy="1198430"/>
              </a:xfrm>
              <a:custGeom>
                <a:avLst/>
                <a:gdLst/>
                <a:ahLst/>
                <a:cxnLst/>
                <a:rect r="r" b="b" t="t" l="l"/>
                <a:pathLst>
                  <a:path h="1198430" w="2435117">
                    <a:moveTo>
                      <a:pt x="2310657" y="1198430"/>
                    </a:moveTo>
                    <a:lnTo>
                      <a:pt x="124460" y="1198430"/>
                    </a:lnTo>
                    <a:cubicBezTo>
                      <a:pt x="55880" y="1198430"/>
                      <a:pt x="0" y="1142550"/>
                      <a:pt x="0" y="107397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310657" y="0"/>
                    </a:lnTo>
                    <a:cubicBezTo>
                      <a:pt x="2379237" y="0"/>
                      <a:pt x="2435117" y="55880"/>
                      <a:pt x="2435117" y="124460"/>
                    </a:cubicBezTo>
                    <a:lnTo>
                      <a:pt x="2435117" y="1073970"/>
                    </a:lnTo>
                    <a:cubicBezTo>
                      <a:pt x="2435117" y="1142550"/>
                      <a:pt x="2379237" y="1198430"/>
                      <a:pt x="2310657" y="119843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0" y="1405352"/>
              <a:ext cx="4777227" cy="3959147"/>
            </a:xfrm>
            <a:custGeom>
              <a:avLst/>
              <a:gdLst/>
              <a:ahLst/>
              <a:cxnLst/>
              <a:rect r="r" b="b" t="t" l="l"/>
              <a:pathLst>
                <a:path h="3959147" w="4777227">
                  <a:moveTo>
                    <a:pt x="0" y="0"/>
                  </a:moveTo>
                  <a:lnTo>
                    <a:pt x="4777227" y="0"/>
                  </a:lnTo>
                  <a:lnTo>
                    <a:pt x="4777227" y="3959147"/>
                  </a:lnTo>
                  <a:lnTo>
                    <a:pt x="0" y="39591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86006" t="-29601" r="-56762" b="-35173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059034" y="529320"/>
              <a:ext cx="2659160" cy="3512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81"/>
                </a:lnSpc>
              </a:pPr>
              <a:r>
                <a:rPr lang="en-US" sz="1759">
                  <a:solidFill>
                    <a:srgbClr val="000000"/>
                  </a:solidFill>
                  <a:latin typeface="Montserrat Bold"/>
                </a:rPr>
                <a:t>Principle of SVM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700666" y="5143500"/>
            <a:ext cx="5777368" cy="4246750"/>
            <a:chOff x="0" y="0"/>
            <a:chExt cx="7703157" cy="566233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7703157" cy="3060651"/>
              <a:chOff x="0" y="0"/>
              <a:chExt cx="3016250" cy="119843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016251" cy="1198430"/>
              </a:xfrm>
              <a:custGeom>
                <a:avLst/>
                <a:gdLst/>
                <a:ahLst/>
                <a:cxnLst/>
                <a:rect r="r" b="b" t="t" l="l"/>
                <a:pathLst>
                  <a:path h="1198430" w="3016251">
                    <a:moveTo>
                      <a:pt x="2891790" y="1198430"/>
                    </a:moveTo>
                    <a:lnTo>
                      <a:pt x="124460" y="1198430"/>
                    </a:lnTo>
                    <a:cubicBezTo>
                      <a:pt x="55880" y="1198430"/>
                      <a:pt x="0" y="1142550"/>
                      <a:pt x="0" y="107397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891791" y="0"/>
                    </a:lnTo>
                    <a:cubicBezTo>
                      <a:pt x="2960370" y="0"/>
                      <a:pt x="3016251" y="55880"/>
                      <a:pt x="3016251" y="124460"/>
                    </a:cubicBezTo>
                    <a:lnTo>
                      <a:pt x="3016251" y="1073970"/>
                    </a:lnTo>
                    <a:cubicBezTo>
                      <a:pt x="3016251" y="1142550"/>
                      <a:pt x="2960370" y="1198430"/>
                      <a:pt x="2891791" y="119843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0" y="1364155"/>
              <a:ext cx="7703157" cy="4298178"/>
            </a:xfrm>
            <a:custGeom>
              <a:avLst/>
              <a:gdLst/>
              <a:ahLst/>
              <a:cxnLst/>
              <a:rect r="r" b="b" t="t" l="l"/>
              <a:pathLst>
                <a:path h="4298178" w="7703157">
                  <a:moveTo>
                    <a:pt x="0" y="0"/>
                  </a:moveTo>
                  <a:lnTo>
                    <a:pt x="7703157" y="0"/>
                  </a:lnTo>
                  <a:lnTo>
                    <a:pt x="7703157" y="4298178"/>
                  </a:lnTo>
                  <a:lnTo>
                    <a:pt x="0" y="42981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0434" t="-21564" r="-2207" b="-12152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1408120" y="483986"/>
              <a:ext cx="4886917" cy="466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290">
                  <a:solidFill>
                    <a:srgbClr val="000000"/>
                  </a:solidFill>
                  <a:latin typeface="Montserrat Bold"/>
                </a:rPr>
                <a:t>Hybrid CNN-SVM Model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12825" y="1677566"/>
            <a:ext cx="5960912" cy="1453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1.3 Methodology (Continued)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12825" y="3813532"/>
            <a:ext cx="7488323" cy="3028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92493" indent="-446247" lvl="1">
              <a:lnSpc>
                <a:spcPts val="8267"/>
              </a:lnSpc>
              <a:buFont typeface="Arial"/>
              <a:buChar char="•"/>
            </a:pPr>
            <a:r>
              <a:rPr lang="en-US" sz="4133">
                <a:solidFill>
                  <a:srgbClr val="FFCF00"/>
                </a:solidFill>
                <a:latin typeface="Montserrat Bold"/>
              </a:rPr>
              <a:t>CNN</a:t>
            </a:r>
          </a:p>
          <a:p>
            <a:pPr marL="892493" indent="-446247" lvl="1">
              <a:lnSpc>
                <a:spcPts val="8267"/>
              </a:lnSpc>
              <a:buFont typeface="Arial"/>
              <a:buChar char="•"/>
            </a:pPr>
            <a:r>
              <a:rPr lang="en-US" sz="4133">
                <a:solidFill>
                  <a:srgbClr val="FFCF00"/>
                </a:solidFill>
                <a:latin typeface="Montserrat Bold"/>
              </a:rPr>
              <a:t>SVM Classification</a:t>
            </a:r>
          </a:p>
          <a:p>
            <a:pPr marL="892493" indent="-446247" lvl="1">
              <a:lnSpc>
                <a:spcPts val="8267"/>
              </a:lnSpc>
              <a:buFont typeface="Arial"/>
              <a:buChar char="•"/>
            </a:pPr>
            <a:r>
              <a:rPr lang="en-US" sz="4133">
                <a:solidFill>
                  <a:srgbClr val="FFCF00"/>
                </a:solidFill>
                <a:latin typeface="Montserrat Bold"/>
              </a:rPr>
              <a:t>Hybrid CNN-SVM Model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58175" y="7900939"/>
            <a:ext cx="3029825" cy="3414761"/>
          </a:xfrm>
          <a:custGeom>
            <a:avLst/>
            <a:gdLst/>
            <a:ahLst/>
            <a:cxnLst/>
            <a:rect r="r" b="b" t="t" l="l"/>
            <a:pathLst>
              <a:path h="3414761" w="3029825">
                <a:moveTo>
                  <a:pt x="0" y="0"/>
                </a:moveTo>
                <a:lnTo>
                  <a:pt x="3029825" y="0"/>
                </a:lnTo>
                <a:lnTo>
                  <a:pt x="3029825" y="3414761"/>
                </a:lnTo>
                <a:lnTo>
                  <a:pt x="0" y="34147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495911" y="6026899"/>
            <a:ext cx="7366754" cy="165197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468249" y="7399553"/>
            <a:ext cx="7698701" cy="1707297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874543" y="2174274"/>
            <a:ext cx="4886111" cy="1657569"/>
          </a:xfrm>
          <a:custGeom>
            <a:avLst/>
            <a:gdLst/>
            <a:ahLst/>
            <a:cxnLst/>
            <a:rect r="r" b="b" t="t" l="l"/>
            <a:pathLst>
              <a:path h="1657569" w="4886111">
                <a:moveTo>
                  <a:pt x="0" y="0"/>
                </a:moveTo>
                <a:lnTo>
                  <a:pt x="4886111" y="0"/>
                </a:lnTo>
                <a:lnTo>
                  <a:pt x="4886111" y="1657569"/>
                </a:lnTo>
                <a:lnTo>
                  <a:pt x="0" y="16575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24090" t="-137537" r="-48109" b="-37961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874543" y="4184326"/>
            <a:ext cx="4886111" cy="1657512"/>
          </a:xfrm>
          <a:custGeom>
            <a:avLst/>
            <a:gdLst/>
            <a:ahLst/>
            <a:cxnLst/>
            <a:rect r="r" b="b" t="t" l="l"/>
            <a:pathLst>
              <a:path h="1657512" w="4886111">
                <a:moveTo>
                  <a:pt x="0" y="0"/>
                </a:moveTo>
                <a:lnTo>
                  <a:pt x="4886111" y="0"/>
                </a:lnTo>
                <a:lnTo>
                  <a:pt x="4886111" y="1657512"/>
                </a:lnTo>
                <a:lnTo>
                  <a:pt x="0" y="16575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45765" t="-472499" r="-54195" b="-9070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65594" y="1735262"/>
            <a:ext cx="6728470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Experimental Results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09807" y="6184738"/>
            <a:ext cx="6031329" cy="32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4"/>
              </a:lnSpc>
            </a:pPr>
            <a:r>
              <a:rPr lang="en-US" sz="2100">
                <a:solidFill>
                  <a:srgbClr val="FFFFFF"/>
                </a:solidFill>
                <a:latin typeface="Montserrat Bold"/>
              </a:rPr>
              <a:t>Hybrid CNN-SVM Model Accuracy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09807" y="7546954"/>
            <a:ext cx="6031329" cy="32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4"/>
              </a:lnSpc>
            </a:pPr>
            <a:r>
              <a:rPr lang="en-US" sz="2100">
                <a:solidFill>
                  <a:srgbClr val="FFFFFF"/>
                </a:solidFill>
                <a:latin typeface="Montserrat Bold"/>
              </a:rPr>
              <a:t>Normal CNN Model Accuracy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5594" y="3438424"/>
            <a:ext cx="6728470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The model was trained on a portion of the dataset and evaluated using the remaining samples.</a:t>
            </a:r>
          </a:p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Performance was assessed using metrics such as accuracy, precision, recall, and compared with baseline CNN models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5594" y="2823417"/>
            <a:ext cx="4564034" cy="359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400">
                <a:solidFill>
                  <a:srgbClr val="FFCF00"/>
                </a:solidFill>
                <a:latin typeface="Montserrat Bold"/>
              </a:rPr>
              <a:t>Training and Evaluation: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5594" y="5945858"/>
            <a:ext cx="4564034" cy="359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400">
                <a:solidFill>
                  <a:srgbClr val="FFCF00"/>
                </a:solidFill>
                <a:latin typeface="Montserrat Bold"/>
              </a:rPr>
              <a:t>Results Analysis: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495641"/>
            <a:ext cx="6728470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The hybrid CNN-SVM model achieved a 68% accuracy in depression detection, outperforming the baseline CNN model (58.57%) and demonstrating improvements in precision and recall.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16350" y="-1609725"/>
            <a:ext cx="3650950" cy="4114800"/>
          </a:xfrm>
          <a:custGeom>
            <a:avLst/>
            <a:gdLst/>
            <a:ahLst/>
            <a:cxnLst/>
            <a:rect r="r" b="b" t="t" l="l"/>
            <a:pathLst>
              <a:path h="4114800" w="3650950">
                <a:moveTo>
                  <a:pt x="0" y="0"/>
                </a:moveTo>
                <a:lnTo>
                  <a:pt x="3650950" y="0"/>
                </a:lnTo>
                <a:lnTo>
                  <a:pt x="365095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65594" y="9234487"/>
            <a:ext cx="16076231" cy="2381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04449" y="1650236"/>
            <a:ext cx="5960912" cy="729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03"/>
              </a:lnSpc>
            </a:pPr>
            <a:r>
              <a:rPr lang="en-US" sz="4599">
                <a:solidFill>
                  <a:srgbClr val="FFFFFF"/>
                </a:solidFill>
                <a:latin typeface="Barlow Ultra-Bold"/>
              </a:rPr>
              <a:t>1.4 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5594" y="2789249"/>
            <a:ext cx="15976323" cy="5385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2930" indent="-366465" lvl="1">
              <a:lnSpc>
                <a:spcPts val="4752"/>
              </a:lnSpc>
              <a:buFont typeface="Arial"/>
              <a:buChar char="•"/>
            </a:pPr>
            <a:r>
              <a:rPr lang="en-US" sz="3394">
                <a:solidFill>
                  <a:srgbClr val="FFFFFF"/>
                </a:solidFill>
                <a:latin typeface="Montserrat"/>
              </a:rPr>
              <a:t>Hybrid CNN-SVM achieves 68% accuracy, outperforming standard CNN methods.</a:t>
            </a:r>
          </a:p>
          <a:p>
            <a:pPr marL="732930" indent="-366465" lvl="1">
              <a:lnSpc>
                <a:spcPts val="4752"/>
              </a:lnSpc>
              <a:buFont typeface="Arial"/>
              <a:buChar char="•"/>
            </a:pPr>
            <a:r>
              <a:rPr lang="en-US" sz="3394">
                <a:solidFill>
                  <a:srgbClr val="FFFFFF"/>
                </a:solidFill>
                <a:latin typeface="Montserrat"/>
              </a:rPr>
              <a:t>Integration of CNN and SVM enhances the precision of finding depression, more accurately.</a:t>
            </a:r>
          </a:p>
          <a:p>
            <a:pPr marL="732930" indent="-366465" lvl="1">
              <a:lnSpc>
                <a:spcPts val="4752"/>
              </a:lnSpc>
              <a:buFont typeface="Arial"/>
              <a:buChar char="•"/>
            </a:pPr>
            <a:r>
              <a:rPr lang="en-US" sz="3394">
                <a:solidFill>
                  <a:srgbClr val="FFFFFF"/>
                </a:solidFill>
                <a:latin typeface="Montserrat"/>
              </a:rPr>
              <a:t>Validation of the DAIC-WOZ dataset confirms practical effectiveness in real-world scenarios.</a:t>
            </a:r>
          </a:p>
          <a:p>
            <a:pPr marL="732930" indent="-366465" lvl="1">
              <a:lnSpc>
                <a:spcPts val="4752"/>
              </a:lnSpc>
              <a:buFont typeface="Arial"/>
              <a:buChar char="•"/>
            </a:pPr>
            <a:r>
              <a:rPr lang="en-US" sz="3394">
                <a:solidFill>
                  <a:srgbClr val="FFFFFF"/>
                </a:solidFill>
                <a:latin typeface="Montserrat"/>
              </a:rPr>
              <a:t>Promising potential for accessible tools in early depression detection.</a:t>
            </a:r>
          </a:p>
          <a:p>
            <a:pPr marL="732930" indent="-366465" lvl="1">
              <a:lnSpc>
                <a:spcPts val="4752"/>
              </a:lnSpc>
              <a:buFont typeface="Arial"/>
              <a:buChar char="•"/>
            </a:pPr>
            <a:r>
              <a:rPr lang="en-US" sz="3394">
                <a:solidFill>
                  <a:srgbClr val="FFFFFF"/>
                </a:solidFill>
                <a:latin typeface="Montserrat"/>
              </a:rPr>
              <a:t>Success with the hybrid model is a big step for finding depression automatically.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65594" y="799196"/>
            <a:ext cx="679270" cy="732367"/>
          </a:xfrm>
          <a:custGeom>
            <a:avLst/>
            <a:gdLst/>
            <a:ahLst/>
            <a:cxnLst/>
            <a:rect r="r" b="b" t="t" l="l"/>
            <a:pathLst>
              <a:path h="732367" w="679270">
                <a:moveTo>
                  <a:pt x="0" y="0"/>
                </a:moveTo>
                <a:lnTo>
                  <a:pt x="679271" y="0"/>
                </a:lnTo>
                <a:lnTo>
                  <a:pt x="679271" y="732367"/>
                </a:lnTo>
                <a:lnTo>
                  <a:pt x="0" y="732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DAF2UbTwkpw</dc:identifier>
  <dcterms:modified xsi:type="dcterms:W3CDTF">2011-08-01T06:04:30Z</dcterms:modified>
  <cp:revision>1</cp:revision>
  <dc:title>CSE424</dc:title>
</cp:coreProperties>
</file>

<file path=docProps/thumbnail.jpeg>
</file>